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6"/>
  </p:notesMasterIdLst>
  <p:sldIdLst>
    <p:sldId id="256" r:id="rId2"/>
    <p:sldId id="270" r:id="rId3"/>
    <p:sldId id="271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Anaheim" panose="020B0604020202020204" charset="0"/>
      <p:regular r:id="rId17"/>
      <p:bold r:id="rId18"/>
    </p:embeddedFont>
    <p:embeddedFont>
      <p:font typeface="Cairo" panose="020B0604020202020204" charset="-78"/>
      <p:regular r:id="rId19"/>
      <p:bold r:id="rId20"/>
    </p:embeddedFont>
    <p:embeddedFont>
      <p:font typeface="Nunito Light" pitchFamily="2" charset="0"/>
      <p:regular r:id="rId21"/>
      <p: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Raleway" pitchFamily="2" charset="0"/>
      <p:regular r:id="rId27"/>
      <p:bold r:id="rId28"/>
      <p:italic r:id="rId29"/>
      <p:boldItalic r:id="rId30"/>
    </p:embeddedFont>
    <p:embeddedFont>
      <p:font typeface="Space Grotesk" panose="020B0604020202020204" charset="0"/>
      <p:regular r:id="rId31"/>
      <p:bold r:id="rId32"/>
    </p:embeddedFont>
    <p:embeddedFont>
      <p:font typeface="Space Grotesk Medium" panose="020B0604020202020204" charset="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A3E342D-FA38-4850-BB8E-8741340912AE}">
  <a:tblStyle styleId="{BA3E342D-FA38-4850-BB8E-8741340912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A949C6D-B480-49D7-9682-7C9C7E9AA4D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4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>
          <a:extLst>
            <a:ext uri="{FF2B5EF4-FFF2-40B4-BE49-F238E27FC236}">
              <a16:creationId xmlns:a16="http://schemas.microsoft.com/office/drawing/2014/main" id="{0A0BE3D9-EADC-0455-24E6-0B83183E4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54dda1946d_6_322:notes">
            <a:extLst>
              <a:ext uri="{FF2B5EF4-FFF2-40B4-BE49-F238E27FC236}">
                <a16:creationId xmlns:a16="http://schemas.microsoft.com/office/drawing/2014/main" id="{926A74AF-9796-A4FD-0680-3989C14528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54dda1946d_6_322:notes">
            <a:extLst>
              <a:ext uri="{FF2B5EF4-FFF2-40B4-BE49-F238E27FC236}">
                <a16:creationId xmlns:a16="http://schemas.microsoft.com/office/drawing/2014/main" id="{343621C3-17C8-7DDB-9A32-3AAEB46E46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2943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>
          <a:extLst>
            <a:ext uri="{FF2B5EF4-FFF2-40B4-BE49-F238E27FC236}">
              <a16:creationId xmlns:a16="http://schemas.microsoft.com/office/drawing/2014/main" id="{8804F2AE-240D-BB1B-F710-3539487A8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54dda1946d_6_322:notes">
            <a:extLst>
              <a:ext uri="{FF2B5EF4-FFF2-40B4-BE49-F238E27FC236}">
                <a16:creationId xmlns:a16="http://schemas.microsoft.com/office/drawing/2014/main" id="{2FE1F441-DCAF-53AA-7614-DC657EA4A9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54dda1946d_6_322:notes">
            <a:extLst>
              <a:ext uri="{FF2B5EF4-FFF2-40B4-BE49-F238E27FC236}">
                <a16:creationId xmlns:a16="http://schemas.microsoft.com/office/drawing/2014/main" id="{F46BF4F4-9D0E-3D3A-E7AF-0678E0DE8F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4536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2205375"/>
            <a:ext cx="5257800" cy="16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solidFill>
                  <a:srgbClr val="24116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885650"/>
            <a:ext cx="3690600" cy="468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223" name="Google Shape;223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 flipH="1">
              <a:off x="0" y="0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57388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5" name="Google Shape;225;p24"/>
          <p:cNvGrpSpPr/>
          <p:nvPr/>
        </p:nvGrpSpPr>
        <p:grpSpPr>
          <a:xfrm rot="756538">
            <a:off x="-1069833" y="-1842572"/>
            <a:ext cx="4574157" cy="3479412"/>
            <a:chOff x="1522650" y="1117750"/>
            <a:chExt cx="4574075" cy="3479350"/>
          </a:xfrm>
        </p:grpSpPr>
        <p:sp>
          <p:nvSpPr>
            <p:cNvPr id="226" name="Google Shape;226;p24"/>
            <p:cNvSpPr/>
            <p:nvPr/>
          </p:nvSpPr>
          <p:spPr>
            <a:xfrm>
              <a:off x="2305900" y="1117750"/>
              <a:ext cx="3790825" cy="3217100"/>
            </a:xfrm>
            <a:custGeom>
              <a:avLst/>
              <a:gdLst/>
              <a:ahLst/>
              <a:cxnLst/>
              <a:rect l="l" t="t" r="r" b="b"/>
              <a:pathLst>
                <a:path w="151633" h="128684" extrusionOk="0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1522650" y="3538750"/>
              <a:ext cx="2417375" cy="1058350"/>
            </a:xfrm>
            <a:custGeom>
              <a:avLst/>
              <a:gdLst/>
              <a:ahLst/>
              <a:cxnLst/>
              <a:rect l="l" t="t" r="r" b="b"/>
              <a:pathLst>
                <a:path w="96695" h="42334" extrusionOk="0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5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230" name="Google Shape;230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 flipH="1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1" name="Google Shape;231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2" name="Google Shape;232;p25"/>
          <p:cNvGrpSpPr/>
          <p:nvPr/>
        </p:nvGrpSpPr>
        <p:grpSpPr>
          <a:xfrm>
            <a:off x="-1845124" y="-2180828"/>
            <a:ext cx="12652562" cy="9877041"/>
            <a:chOff x="-1845124" y="-2180828"/>
            <a:chExt cx="12652562" cy="9877041"/>
          </a:xfrm>
        </p:grpSpPr>
        <p:grpSp>
          <p:nvGrpSpPr>
            <p:cNvPr id="233" name="Google Shape;233;p25"/>
            <p:cNvGrpSpPr/>
            <p:nvPr/>
          </p:nvGrpSpPr>
          <p:grpSpPr>
            <a:xfrm>
              <a:off x="-1845124" y="-2180828"/>
              <a:ext cx="4574075" cy="3479350"/>
              <a:chOff x="1522650" y="1117750"/>
              <a:chExt cx="4574075" cy="3479350"/>
            </a:xfrm>
          </p:grpSpPr>
          <p:sp>
            <p:nvSpPr>
              <p:cNvPr id="234" name="Google Shape;234;p25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avLst/>
                <a:gdLst/>
                <a:ahLst/>
                <a:cxnLst/>
                <a:rect l="l" t="t" r="r" b="b"/>
                <a:pathLst>
                  <a:path w="151633" h="128684" extrusionOk="0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5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avLst/>
                <a:gdLst/>
                <a:ahLst/>
                <a:cxnLst/>
                <a:rect l="l" t="t" r="r" b="b"/>
                <a:pathLst>
                  <a:path w="96695" h="42334" extrusionOk="0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" name="Google Shape;236;p25"/>
            <p:cNvGrpSpPr/>
            <p:nvPr/>
          </p:nvGrpSpPr>
          <p:grpSpPr>
            <a:xfrm rot="-10539848" flipH="1">
              <a:off x="6108563" y="4049075"/>
              <a:ext cx="4573901" cy="3479217"/>
              <a:chOff x="1522650" y="1117750"/>
              <a:chExt cx="4574075" cy="3479350"/>
            </a:xfrm>
          </p:grpSpPr>
          <p:sp>
            <p:nvSpPr>
              <p:cNvPr id="237" name="Google Shape;237;p25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avLst/>
                <a:gdLst/>
                <a:ahLst/>
                <a:cxnLst/>
                <a:rect l="l" t="t" r="r" b="b"/>
                <a:pathLst>
                  <a:path w="151633" h="128684" extrusionOk="0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5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avLst/>
                <a:gdLst/>
                <a:ahLst/>
                <a:cxnLst/>
                <a:rect l="l" t="t" r="r" b="b"/>
                <a:pathLst>
                  <a:path w="96695" h="42334" extrusionOk="0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4911639" y="2679824"/>
            <a:ext cx="2424300" cy="15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1808050" y="2679824"/>
            <a:ext cx="2424300" cy="15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808050" y="2244217"/>
            <a:ext cx="24243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911639" y="2244217"/>
            <a:ext cx="24243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31" name="Google Shape;31;p5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32" name="Google Shape;32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" name="Google Shape;34;p5"/>
          <p:cNvGrpSpPr/>
          <p:nvPr/>
        </p:nvGrpSpPr>
        <p:grpSpPr>
          <a:xfrm rot="-10539848" flipH="1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35" name="Google Shape;35;p5"/>
            <p:cNvSpPr/>
            <p:nvPr/>
          </p:nvSpPr>
          <p:spPr>
            <a:xfrm>
              <a:off x="2305900" y="1117750"/>
              <a:ext cx="3790825" cy="3217100"/>
            </a:xfrm>
            <a:custGeom>
              <a:avLst/>
              <a:gdLst/>
              <a:ahLst/>
              <a:cxnLst/>
              <a:rect l="l" t="t" r="r" b="b"/>
              <a:pathLst>
                <a:path w="151633" h="128684" extrusionOk="0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1522650" y="3538750"/>
              <a:ext cx="2417375" cy="1058350"/>
            </a:xfrm>
            <a:custGeom>
              <a:avLst/>
              <a:gdLst/>
              <a:ahLst/>
              <a:cxnLst/>
              <a:rect l="l" t="t" r="r" b="b"/>
              <a:pathLst>
                <a:path w="96695" h="42334" extrusionOk="0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11975" y="829350"/>
            <a:ext cx="3993300" cy="9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811975" y="1878550"/>
            <a:ext cx="39933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>
            <a:spLocks noGrp="1"/>
          </p:cNvSpPr>
          <p:nvPr>
            <p:ph type="pic" idx="2"/>
          </p:nvPr>
        </p:nvSpPr>
        <p:spPr>
          <a:xfrm>
            <a:off x="5088475" y="770400"/>
            <a:ext cx="3081600" cy="3602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49" name="Google Shape;49;p7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50" name="Google Shape;50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 flipH="1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" name="Google Shape;52;p7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53" name="Google Shape;53;p7"/>
            <p:cNvSpPr/>
            <p:nvPr/>
          </p:nvSpPr>
          <p:spPr>
            <a:xfrm>
              <a:off x="2305900" y="1117750"/>
              <a:ext cx="3790825" cy="3217100"/>
            </a:xfrm>
            <a:custGeom>
              <a:avLst/>
              <a:gdLst/>
              <a:ahLst/>
              <a:cxnLst/>
              <a:rect l="l" t="t" r="r" b="b"/>
              <a:pathLst>
                <a:path w="151633" h="128684" extrusionOk="0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1522650" y="3538750"/>
              <a:ext cx="2417375" cy="1058350"/>
            </a:xfrm>
            <a:custGeom>
              <a:avLst/>
              <a:gdLst/>
              <a:ahLst/>
              <a:cxnLst/>
              <a:rect l="l" t="t" r="r" b="b"/>
              <a:pathLst>
                <a:path w="96695" h="42334" extrusionOk="0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10" y="0"/>
            <a:ext cx="9143991" cy="5143500"/>
            <a:chOff x="10" y="0"/>
            <a:chExt cx="9143991" cy="5143500"/>
          </a:xfrm>
        </p:grpSpPr>
        <p:pic>
          <p:nvPicPr>
            <p:cNvPr id="57" name="Google Shape;57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4416200" y="2886625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9" name="Google Shape;59;p8"/>
          <p:cNvGrpSpPr/>
          <p:nvPr/>
        </p:nvGrpSpPr>
        <p:grpSpPr>
          <a:xfrm rot="756538">
            <a:off x="5159567" y="-1927047"/>
            <a:ext cx="4574157" cy="3479412"/>
            <a:chOff x="1522650" y="1117750"/>
            <a:chExt cx="4574075" cy="3479350"/>
          </a:xfrm>
        </p:grpSpPr>
        <p:sp>
          <p:nvSpPr>
            <p:cNvPr id="60" name="Google Shape;60;p8"/>
            <p:cNvSpPr/>
            <p:nvPr/>
          </p:nvSpPr>
          <p:spPr>
            <a:xfrm>
              <a:off x="2305900" y="1117750"/>
              <a:ext cx="3790825" cy="3217100"/>
            </a:xfrm>
            <a:custGeom>
              <a:avLst/>
              <a:gdLst/>
              <a:ahLst/>
              <a:cxnLst/>
              <a:rect l="l" t="t" r="r" b="b"/>
              <a:pathLst>
                <a:path w="151633" h="128684" extrusionOk="0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1522650" y="3538750"/>
              <a:ext cx="2417375" cy="1058350"/>
            </a:xfrm>
            <a:custGeom>
              <a:avLst/>
              <a:gdLst/>
              <a:ahLst/>
              <a:cxnLst/>
              <a:rect l="l" t="t" r="r" b="b"/>
              <a:pathLst>
                <a:path w="96695" h="42334" extrusionOk="0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3830000" y="17164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9"/>
          <p:cNvGrpSpPr/>
          <p:nvPr/>
        </p:nvGrpSpPr>
        <p:grpSpPr>
          <a:xfrm rot="756538">
            <a:off x="-714808" y="-2409347"/>
            <a:ext cx="4574157" cy="3479412"/>
            <a:chOff x="1522650" y="1117750"/>
            <a:chExt cx="4574075" cy="3479350"/>
          </a:xfrm>
        </p:grpSpPr>
        <p:sp>
          <p:nvSpPr>
            <p:cNvPr id="65" name="Google Shape;65;p9"/>
            <p:cNvSpPr/>
            <p:nvPr/>
          </p:nvSpPr>
          <p:spPr>
            <a:xfrm>
              <a:off x="2305900" y="1117750"/>
              <a:ext cx="3790825" cy="3217100"/>
            </a:xfrm>
            <a:custGeom>
              <a:avLst/>
              <a:gdLst/>
              <a:ahLst/>
              <a:cxnLst/>
              <a:rect l="l" t="t" r="r" b="b"/>
              <a:pathLst>
                <a:path w="151633" h="128684" extrusionOk="0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>
              <a:off x="1522650" y="3538750"/>
              <a:ext cx="2417375" cy="1058350"/>
            </a:xfrm>
            <a:custGeom>
              <a:avLst/>
              <a:gdLst/>
              <a:ahLst/>
              <a:cxnLst/>
              <a:rect l="l" t="t" r="r" b="b"/>
              <a:pathLst>
                <a:path w="96695" h="42334" extrusionOk="0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67;p9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68" name="Google Shape;68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 flipH="1">
              <a:off x="57388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0" y="0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713225" y="15289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>
            <a:off x="713225" y="3640050"/>
            <a:ext cx="4872900" cy="4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57132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75" name="Google Shape;75;p10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76" name="Google Shape;7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8" name="Google Shape;78;p10"/>
          <p:cNvGrpSpPr/>
          <p:nvPr/>
        </p:nvGrpSpPr>
        <p:grpSpPr>
          <a:xfrm>
            <a:off x="-896231" y="-2525369"/>
            <a:ext cx="11703669" cy="10221582"/>
            <a:chOff x="-896231" y="-2525369"/>
            <a:chExt cx="11703669" cy="10221582"/>
          </a:xfrm>
        </p:grpSpPr>
        <p:grpSp>
          <p:nvGrpSpPr>
            <p:cNvPr id="79" name="Google Shape;79;p10"/>
            <p:cNvGrpSpPr/>
            <p:nvPr/>
          </p:nvGrpSpPr>
          <p:grpSpPr>
            <a:xfrm rot="-10539848" flipH="1">
              <a:off x="6108563" y="4049075"/>
              <a:ext cx="4573901" cy="3479217"/>
              <a:chOff x="1522650" y="1117750"/>
              <a:chExt cx="4574075" cy="3479350"/>
            </a:xfrm>
          </p:grpSpPr>
          <p:sp>
            <p:nvSpPr>
              <p:cNvPr id="80" name="Google Shape;80;p10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avLst/>
                <a:gdLst/>
                <a:ahLst/>
                <a:cxnLst/>
                <a:rect l="l" t="t" r="r" b="b"/>
                <a:pathLst>
                  <a:path w="151633" h="128684" extrusionOk="0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0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avLst/>
                <a:gdLst/>
                <a:ahLst/>
                <a:cxnLst/>
                <a:rect l="l" t="t" r="r" b="b"/>
                <a:pathLst>
                  <a:path w="96695" h="42334" extrusionOk="0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10"/>
            <p:cNvGrpSpPr/>
            <p:nvPr/>
          </p:nvGrpSpPr>
          <p:grpSpPr>
            <a:xfrm>
              <a:off x="-896231" y="-2525369"/>
              <a:ext cx="4573618" cy="3479002"/>
              <a:chOff x="1522650" y="1117750"/>
              <a:chExt cx="4574075" cy="3479350"/>
            </a:xfrm>
          </p:grpSpPr>
          <p:sp>
            <p:nvSpPr>
              <p:cNvPr id="83" name="Google Shape;83;p10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avLst/>
                <a:gdLst/>
                <a:ahLst/>
                <a:cxnLst/>
                <a:rect l="l" t="t" r="r" b="b"/>
                <a:pathLst>
                  <a:path w="151633" h="128684" extrusionOk="0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0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avLst/>
                <a:gdLst/>
                <a:ahLst/>
                <a:cxnLst/>
                <a:rect l="l" t="t" r="r" b="b"/>
                <a:pathLst>
                  <a:path w="96695" h="42334" extrusionOk="0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4" hasCustomPrompt="1"/>
          </p:nvPr>
        </p:nvSpPr>
        <p:spPr>
          <a:xfrm>
            <a:off x="3306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5" hasCustomPrompt="1"/>
          </p:nvPr>
        </p:nvSpPr>
        <p:spPr>
          <a:xfrm>
            <a:off x="3306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6" hasCustomPrompt="1"/>
          </p:nvPr>
        </p:nvSpPr>
        <p:spPr>
          <a:xfrm>
            <a:off x="5892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7" hasCustomPrompt="1"/>
          </p:nvPr>
        </p:nvSpPr>
        <p:spPr>
          <a:xfrm>
            <a:off x="5892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"/>
          </p:nvPr>
        </p:nvSpPr>
        <p:spPr>
          <a:xfrm>
            <a:off x="720000" y="2026450"/>
            <a:ext cx="25320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8"/>
          </p:nvPr>
        </p:nvSpPr>
        <p:spPr>
          <a:xfrm>
            <a:off x="3306000" y="2026450"/>
            <a:ext cx="25320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9"/>
          </p:nvPr>
        </p:nvSpPr>
        <p:spPr>
          <a:xfrm>
            <a:off x="5892000" y="2026450"/>
            <a:ext cx="25320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13"/>
          </p:nvPr>
        </p:nvSpPr>
        <p:spPr>
          <a:xfrm>
            <a:off x="720000" y="3544900"/>
            <a:ext cx="2532000" cy="4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4"/>
          </p:nvPr>
        </p:nvSpPr>
        <p:spPr>
          <a:xfrm>
            <a:off x="3306000" y="3544900"/>
            <a:ext cx="2532000" cy="4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5"/>
          </p:nvPr>
        </p:nvSpPr>
        <p:spPr>
          <a:xfrm>
            <a:off x="5892000" y="3544900"/>
            <a:ext cx="2532000" cy="4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04" name="Google Shape;104;p13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05" name="Google Shape;105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7" name="Google Shape;107;p13"/>
          <p:cNvGrpSpPr/>
          <p:nvPr/>
        </p:nvGrpSpPr>
        <p:grpSpPr>
          <a:xfrm rot="-10539848" flipH="1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08" name="Google Shape;108;p13"/>
            <p:cNvSpPr/>
            <p:nvPr/>
          </p:nvSpPr>
          <p:spPr>
            <a:xfrm>
              <a:off x="2305900" y="1117750"/>
              <a:ext cx="3790825" cy="3217100"/>
            </a:xfrm>
            <a:custGeom>
              <a:avLst/>
              <a:gdLst/>
              <a:ahLst/>
              <a:cxnLst/>
              <a:rect l="l" t="t" r="r" b="b"/>
              <a:pathLst>
                <a:path w="151633" h="128684" extrusionOk="0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1522650" y="3538750"/>
              <a:ext cx="2417375" cy="1058350"/>
            </a:xfrm>
            <a:custGeom>
              <a:avLst/>
              <a:gdLst/>
              <a:ahLst/>
              <a:cxnLst/>
              <a:rect l="l" t="t" r="r" b="b"/>
              <a:pathLst>
                <a:path w="96695" h="42334" extrusionOk="0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19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60" name="Google Shape;160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 flipH="1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 flipH="1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2" name="Google Shape;162;p19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63" name="Google Shape;163;p19"/>
            <p:cNvSpPr/>
            <p:nvPr/>
          </p:nvSpPr>
          <p:spPr>
            <a:xfrm>
              <a:off x="2305900" y="1117750"/>
              <a:ext cx="3790825" cy="3217100"/>
            </a:xfrm>
            <a:custGeom>
              <a:avLst/>
              <a:gdLst/>
              <a:ahLst/>
              <a:cxnLst/>
              <a:rect l="l" t="t" r="r" b="b"/>
              <a:pathLst>
                <a:path w="151633" h="128684" extrusionOk="0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1522650" y="3538750"/>
              <a:ext cx="2417375" cy="1058350"/>
            </a:xfrm>
            <a:custGeom>
              <a:avLst/>
              <a:gdLst/>
              <a:ahLst/>
              <a:cxnLst/>
              <a:rect l="l" t="t" r="r" b="b"/>
              <a:pathLst>
                <a:path w="96695" h="42334" extrusionOk="0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9"/>
          <p:cNvSpPr txBox="1">
            <a:spLocks noGrp="1"/>
          </p:cNvSpPr>
          <p:nvPr>
            <p:ph type="subTitle" idx="1"/>
          </p:nvPr>
        </p:nvSpPr>
        <p:spPr>
          <a:xfrm>
            <a:off x="865525" y="2741725"/>
            <a:ext cx="21894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9"/>
          <p:cNvSpPr txBox="1">
            <a:spLocks noGrp="1"/>
          </p:cNvSpPr>
          <p:nvPr>
            <p:ph type="subTitle" idx="2"/>
          </p:nvPr>
        </p:nvSpPr>
        <p:spPr>
          <a:xfrm>
            <a:off x="3433873" y="2741725"/>
            <a:ext cx="21894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ubTitle" idx="3"/>
          </p:nvPr>
        </p:nvSpPr>
        <p:spPr>
          <a:xfrm>
            <a:off x="6002228" y="2741725"/>
            <a:ext cx="21894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ubTitle" idx="4"/>
          </p:nvPr>
        </p:nvSpPr>
        <p:spPr>
          <a:xfrm>
            <a:off x="865525" y="2046500"/>
            <a:ext cx="2189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ubTitle" idx="5"/>
          </p:nvPr>
        </p:nvSpPr>
        <p:spPr>
          <a:xfrm>
            <a:off x="3433878" y="2046500"/>
            <a:ext cx="2189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subTitle" idx="6"/>
          </p:nvPr>
        </p:nvSpPr>
        <p:spPr>
          <a:xfrm>
            <a:off x="6002231" y="2046500"/>
            <a:ext cx="2189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0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74" name="Google Shape;174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6" name="Google Shape;176;p20"/>
          <p:cNvGrpSpPr/>
          <p:nvPr/>
        </p:nvGrpSpPr>
        <p:grpSpPr>
          <a:xfrm rot="-10539848" flipH="1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77" name="Google Shape;177;p20"/>
            <p:cNvSpPr/>
            <p:nvPr/>
          </p:nvSpPr>
          <p:spPr>
            <a:xfrm>
              <a:off x="2305900" y="1117750"/>
              <a:ext cx="3790825" cy="3217100"/>
            </a:xfrm>
            <a:custGeom>
              <a:avLst/>
              <a:gdLst/>
              <a:ahLst/>
              <a:cxnLst/>
              <a:rect l="l" t="t" r="r" b="b"/>
              <a:pathLst>
                <a:path w="151633" h="128684" extrusionOk="0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1522650" y="3538750"/>
              <a:ext cx="2417375" cy="1058350"/>
            </a:xfrm>
            <a:custGeom>
              <a:avLst/>
              <a:gdLst/>
              <a:ahLst/>
              <a:cxnLst/>
              <a:rect l="l" t="t" r="r" b="b"/>
              <a:pathLst>
                <a:path w="96695" h="42334" extrusionOk="0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1"/>
          </p:nvPr>
        </p:nvSpPr>
        <p:spPr>
          <a:xfrm>
            <a:off x="1225674" y="1659425"/>
            <a:ext cx="32187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2"/>
          </p:nvPr>
        </p:nvSpPr>
        <p:spPr>
          <a:xfrm>
            <a:off x="5052125" y="1659425"/>
            <a:ext cx="32187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ubTitle" idx="3"/>
          </p:nvPr>
        </p:nvSpPr>
        <p:spPr>
          <a:xfrm>
            <a:off x="1225674" y="3320000"/>
            <a:ext cx="32187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subTitle" idx="4"/>
          </p:nvPr>
        </p:nvSpPr>
        <p:spPr>
          <a:xfrm>
            <a:off x="5052125" y="3320000"/>
            <a:ext cx="32187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0"/>
          <p:cNvSpPr txBox="1">
            <a:spLocks noGrp="1"/>
          </p:cNvSpPr>
          <p:nvPr>
            <p:ph type="subTitle" idx="5"/>
          </p:nvPr>
        </p:nvSpPr>
        <p:spPr>
          <a:xfrm>
            <a:off x="1225675" y="1331675"/>
            <a:ext cx="32187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85" name="Google Shape;185;p20"/>
          <p:cNvSpPr txBox="1">
            <a:spLocks noGrp="1"/>
          </p:cNvSpPr>
          <p:nvPr>
            <p:ph type="subTitle" idx="6"/>
          </p:nvPr>
        </p:nvSpPr>
        <p:spPr>
          <a:xfrm>
            <a:off x="1225675" y="2992275"/>
            <a:ext cx="32187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86" name="Google Shape;186;p20"/>
          <p:cNvSpPr txBox="1">
            <a:spLocks noGrp="1"/>
          </p:cNvSpPr>
          <p:nvPr>
            <p:ph type="subTitle" idx="7"/>
          </p:nvPr>
        </p:nvSpPr>
        <p:spPr>
          <a:xfrm>
            <a:off x="5052099" y="1331675"/>
            <a:ext cx="32187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subTitle" idx="8"/>
          </p:nvPr>
        </p:nvSpPr>
        <p:spPr>
          <a:xfrm>
            <a:off x="5052099" y="2992275"/>
            <a:ext cx="3218700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9" r:id="rId7"/>
    <p:sldLayoutId id="2147483665" r:id="rId8"/>
    <p:sldLayoutId id="2147483666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29"/>
          <p:cNvGrpSpPr/>
          <p:nvPr/>
        </p:nvGrpSpPr>
        <p:grpSpPr>
          <a:xfrm rot="756538">
            <a:off x="-943408" y="-1494947"/>
            <a:ext cx="4574157" cy="3479412"/>
            <a:chOff x="1522650" y="1117750"/>
            <a:chExt cx="4574075" cy="3479350"/>
          </a:xfrm>
        </p:grpSpPr>
        <p:sp>
          <p:nvSpPr>
            <p:cNvPr id="250" name="Google Shape;250;p29"/>
            <p:cNvSpPr/>
            <p:nvPr/>
          </p:nvSpPr>
          <p:spPr>
            <a:xfrm>
              <a:off x="2305900" y="1117750"/>
              <a:ext cx="3790825" cy="3217100"/>
            </a:xfrm>
            <a:custGeom>
              <a:avLst/>
              <a:gdLst/>
              <a:ahLst/>
              <a:cxnLst/>
              <a:rect l="l" t="t" r="r" b="b"/>
              <a:pathLst>
                <a:path w="151633" h="128684" extrusionOk="0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1522650" y="3538750"/>
              <a:ext cx="2417375" cy="1058350"/>
            </a:xfrm>
            <a:custGeom>
              <a:avLst/>
              <a:gdLst/>
              <a:ahLst/>
              <a:cxnLst/>
              <a:rect l="l" t="t" r="r" b="b"/>
              <a:pathLst>
                <a:path w="96695" h="42334" extrusionOk="0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2" name="Google Shape;2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6565106" y="0"/>
            <a:ext cx="25788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9"/>
          <p:cNvSpPr txBox="1">
            <a:spLocks noGrp="1"/>
          </p:cNvSpPr>
          <p:nvPr>
            <p:ph type="ctrTitle"/>
          </p:nvPr>
        </p:nvSpPr>
        <p:spPr>
          <a:xfrm>
            <a:off x="307181" y="1878093"/>
            <a:ext cx="6993731" cy="18484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4000" dirty="0">
                <a:solidFill>
                  <a:schemeClr val="dk1"/>
                </a:solidFill>
              </a:rPr>
              <a:t>Voice-Based Email &amp; Messaging Assistant – </a:t>
            </a:r>
            <a:r>
              <a:rPr lang="en-US" sz="3200" dirty="0">
                <a:solidFill>
                  <a:schemeClr val="dk1"/>
                </a:solidFill>
              </a:rPr>
              <a:t>Hands-Free Communication for All</a:t>
            </a:r>
            <a:endParaRPr sz="4000" dirty="0">
              <a:solidFill>
                <a:schemeClr val="dk1"/>
              </a:solidFill>
            </a:endParaRPr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1"/>
          </p:nvPr>
        </p:nvSpPr>
        <p:spPr>
          <a:xfrm>
            <a:off x="307181" y="4143209"/>
            <a:ext cx="3690600" cy="4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 : Abhinav Gupta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A8B22-9624-1F0D-12CD-F9E023972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2">
            <a:extLst>
              <a:ext uri="{FF2B5EF4-FFF2-40B4-BE49-F238E27FC236}">
                <a16:creationId xmlns:a16="http://schemas.microsoft.com/office/drawing/2014/main" id="{FED62DF2-5739-F766-28A8-ADAC9E7E92A4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370680" y="292894"/>
            <a:ext cx="7702550" cy="57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3600" dirty="0"/>
              <a:t>Login Page Work Flow Diagram  </a:t>
            </a:r>
            <a:br>
              <a:rPr lang="en-IN" sz="3600" dirty="0"/>
            </a:br>
            <a:br>
              <a:rPr lang="en-IN" sz="3600" b="1" dirty="0"/>
            </a:br>
            <a:endParaRPr lang="en-IN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CD56C1-0017-83E5-1979-EEBBA1D470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7228"/>
          <a:stretch>
            <a:fillRect/>
          </a:stretch>
        </p:blipFill>
        <p:spPr>
          <a:xfrm>
            <a:off x="2428875" y="1035844"/>
            <a:ext cx="3629025" cy="381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638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526A2-6FDA-39BF-DE8F-8A72A59E4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2">
            <a:extLst>
              <a:ext uri="{FF2B5EF4-FFF2-40B4-BE49-F238E27FC236}">
                <a16:creationId xmlns:a16="http://schemas.microsoft.com/office/drawing/2014/main" id="{1DB38C2D-F093-653A-E2A1-13BA1BD8A82A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363538" y="144462"/>
            <a:ext cx="7702550" cy="57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3600" dirty="0"/>
              <a:t>System Work Flow Diagram  </a:t>
            </a:r>
            <a:br>
              <a:rPr lang="en-IN" sz="3600" dirty="0"/>
            </a:br>
            <a:br>
              <a:rPr lang="en-IN" sz="3600" b="1" dirty="0"/>
            </a:br>
            <a:endParaRPr lang="en-IN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28DEB4-EB0D-FC15-FC6E-DD2FBF137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157" y="778668"/>
            <a:ext cx="3821906" cy="422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81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4313A-6985-A620-1D3B-AD545BA43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2">
            <a:extLst>
              <a:ext uri="{FF2B5EF4-FFF2-40B4-BE49-F238E27FC236}">
                <a16:creationId xmlns:a16="http://schemas.microsoft.com/office/drawing/2014/main" id="{33990397-1A35-8B2B-C90D-6F7FF42324E6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363538" y="144462"/>
            <a:ext cx="7702550" cy="57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3600" dirty="0"/>
              <a:t> Register </a:t>
            </a:r>
            <a:r>
              <a:rPr lang="en-US" sz="3600" dirty="0" err="1"/>
              <a:t>Streamlit</a:t>
            </a:r>
            <a:r>
              <a:rPr lang="en-US" sz="3600" dirty="0"/>
              <a:t> UI</a:t>
            </a:r>
            <a:endParaRPr lang="en-IN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E77A2-74A3-5FF5-623C-2D2598BAD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19" y="777520"/>
            <a:ext cx="8058150" cy="358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188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A2395-3009-99AD-DD66-235EA56D5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2">
            <a:extLst>
              <a:ext uri="{FF2B5EF4-FFF2-40B4-BE49-F238E27FC236}">
                <a16:creationId xmlns:a16="http://schemas.microsoft.com/office/drawing/2014/main" id="{8BDB2BEA-3613-FE84-6F24-DB352F2C7E67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363538" y="144462"/>
            <a:ext cx="7702550" cy="57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3600" dirty="0"/>
              <a:t>Login </a:t>
            </a:r>
            <a:r>
              <a:rPr lang="en-US" sz="3600" dirty="0" err="1"/>
              <a:t>Streamlit</a:t>
            </a:r>
            <a:r>
              <a:rPr lang="en-US" sz="3600" dirty="0"/>
              <a:t> UI </a:t>
            </a:r>
            <a:br>
              <a:rPr lang="en-IN" sz="3600" dirty="0"/>
            </a:br>
            <a:br>
              <a:rPr lang="en-IN" sz="3600" b="1" dirty="0"/>
            </a:br>
            <a:endParaRPr lang="en-IN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163360-59BD-D613-BBB3-CF1CE4DE0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7" y="947169"/>
            <a:ext cx="7543800" cy="32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639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80D9F-ADA8-8151-B4DE-0AA5286FF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2">
            <a:extLst>
              <a:ext uri="{FF2B5EF4-FFF2-40B4-BE49-F238E27FC236}">
                <a16:creationId xmlns:a16="http://schemas.microsoft.com/office/drawing/2014/main" id="{AD64D910-5506-3585-B64C-68F2635A7D32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363538" y="144462"/>
            <a:ext cx="7702550" cy="57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3600" dirty="0"/>
              <a:t>Inbox </a:t>
            </a:r>
            <a:r>
              <a:rPr lang="en-US" sz="3600" dirty="0" err="1"/>
              <a:t>Streamlit</a:t>
            </a:r>
            <a:r>
              <a:rPr lang="en-US" sz="3600" dirty="0"/>
              <a:t> UI </a:t>
            </a:r>
            <a:br>
              <a:rPr lang="en-IN" sz="3600" dirty="0"/>
            </a:br>
            <a:br>
              <a:rPr lang="en-IN" sz="3600" b="1" dirty="0"/>
            </a:br>
            <a:endParaRPr lang="en-IN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FE37B6-C235-BE6D-C0E8-7D7453B2E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56" y="743433"/>
            <a:ext cx="7965282" cy="365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669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>
          <a:extLst>
            <a:ext uri="{FF2B5EF4-FFF2-40B4-BE49-F238E27FC236}">
              <a16:creationId xmlns:a16="http://schemas.microsoft.com/office/drawing/2014/main" id="{258C483F-4324-77D9-B653-889E677D6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CD5518-8D8C-79D9-F4B4-1A2ACA47FAF8}"/>
              </a:ext>
            </a:extLst>
          </p:cNvPr>
          <p:cNvSpPr txBox="1"/>
          <p:nvPr/>
        </p:nvSpPr>
        <p:spPr>
          <a:xfrm>
            <a:off x="321212" y="399782"/>
            <a:ext cx="76797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What we are Going ( Roadmap)</a:t>
            </a:r>
            <a:endParaRPr lang="en-IN" sz="36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357411A-8F0B-6AD4-9AF2-FE6130D9B291}"/>
              </a:ext>
            </a:extLst>
          </p:cNvPr>
          <p:cNvCxnSpPr>
            <a:cxnSpLocks/>
          </p:cNvCxnSpPr>
          <p:nvPr/>
        </p:nvCxnSpPr>
        <p:spPr>
          <a:xfrm flipV="1">
            <a:off x="601980" y="2392798"/>
            <a:ext cx="8138159" cy="73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ACF703C3-E4E1-0C66-450E-46CEFE0431E7}"/>
              </a:ext>
            </a:extLst>
          </p:cNvPr>
          <p:cNvSpPr/>
          <p:nvPr/>
        </p:nvSpPr>
        <p:spPr>
          <a:xfrm>
            <a:off x="1471609" y="2293520"/>
            <a:ext cx="243840" cy="213352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EDEF220-E759-E95D-CD09-C6585FE3A8B4}"/>
              </a:ext>
            </a:extLst>
          </p:cNvPr>
          <p:cNvSpPr/>
          <p:nvPr/>
        </p:nvSpPr>
        <p:spPr>
          <a:xfrm>
            <a:off x="3500436" y="2293520"/>
            <a:ext cx="243840" cy="21335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3A6485B-C2D8-98AC-BAF6-2FA3C81AEC2E}"/>
              </a:ext>
            </a:extLst>
          </p:cNvPr>
          <p:cNvSpPr/>
          <p:nvPr/>
        </p:nvSpPr>
        <p:spPr>
          <a:xfrm>
            <a:off x="5438775" y="2293520"/>
            <a:ext cx="243840" cy="21335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E1D5A97-E773-F4DE-EE08-D07EA285FA14}"/>
              </a:ext>
            </a:extLst>
          </p:cNvPr>
          <p:cNvSpPr/>
          <p:nvPr/>
        </p:nvSpPr>
        <p:spPr>
          <a:xfrm>
            <a:off x="7542846" y="2286122"/>
            <a:ext cx="243840" cy="21335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61FCD-7833-B3BD-51FA-47A4164F4BDC}"/>
              </a:ext>
            </a:extLst>
          </p:cNvPr>
          <p:cNvSpPr txBox="1"/>
          <p:nvPr/>
        </p:nvSpPr>
        <p:spPr>
          <a:xfrm>
            <a:off x="487677" y="2613442"/>
            <a:ext cx="22117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Milestone 1 (NOW)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Foundation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Oauth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authentication, Biometric Login, Database Schemas &amp; Voice Loops.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09E1D8-A619-0D83-6EA9-6422F6B57C55}"/>
              </a:ext>
            </a:extLst>
          </p:cNvPr>
          <p:cNvSpPr txBox="1"/>
          <p:nvPr/>
        </p:nvSpPr>
        <p:spPr>
          <a:xfrm>
            <a:off x="2607943" y="2613442"/>
            <a:ext cx="202882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Milestone 2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Connector 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Connecting to Gmail, So it can read the inbox, NLU to understand Commands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47E653-A331-8ADC-B8A4-CC0D97FDB7A5}"/>
              </a:ext>
            </a:extLst>
          </p:cNvPr>
          <p:cNvSpPr txBox="1"/>
          <p:nvPr/>
        </p:nvSpPr>
        <p:spPr>
          <a:xfrm>
            <a:off x="4636770" y="2613442"/>
            <a:ext cx="18478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Milestone 3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Brain</a:t>
            </a:r>
          </a:p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Adding AI to summarize long messages into speech –friendly summaries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AF94F2B-CFAE-808F-68C4-BBC997D6AF64}"/>
              </a:ext>
            </a:extLst>
          </p:cNvPr>
          <p:cNvSpPr txBox="1"/>
          <p:nvPr/>
        </p:nvSpPr>
        <p:spPr>
          <a:xfrm>
            <a:off x="6589394" y="2613442"/>
            <a:ext cx="21507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Milestone 4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&amp; Security</a:t>
            </a:r>
          </a:p>
          <a:p>
            <a:pPr algn="ctr"/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Dockerizing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app and adding Voice PINs for 2-Factor Authentication.</a:t>
            </a:r>
          </a:p>
        </p:txBody>
      </p:sp>
    </p:spTree>
    <p:extLst>
      <p:ext uri="{BB962C8B-B14F-4D97-AF65-F5344CB8AC3E}">
        <p14:creationId xmlns:p14="http://schemas.microsoft.com/office/powerpoint/2010/main" val="1343312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>
          <a:extLst>
            <a:ext uri="{FF2B5EF4-FFF2-40B4-BE49-F238E27FC236}">
              <a16:creationId xmlns:a16="http://schemas.microsoft.com/office/drawing/2014/main" id="{B1633F83-D506-5A4D-C9BD-9C2EE575A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F979CC-5B89-749A-38C1-0123EB551924}"/>
              </a:ext>
            </a:extLst>
          </p:cNvPr>
          <p:cNvSpPr txBox="1"/>
          <p:nvPr/>
        </p:nvSpPr>
        <p:spPr>
          <a:xfrm>
            <a:off x="434340" y="28956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Milestone 1 Achievements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F064B8-F267-DF6F-2D63-97717E511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741" y="769619"/>
            <a:ext cx="2560320" cy="40843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35275F-850E-D259-B43B-6DE7BF651211}"/>
              </a:ext>
            </a:extLst>
          </p:cNvPr>
          <p:cNvSpPr txBox="1"/>
          <p:nvPr/>
        </p:nvSpPr>
        <p:spPr>
          <a:xfrm>
            <a:off x="434340" y="1262061"/>
            <a:ext cx="5638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Added </a:t>
            </a:r>
            <a:r>
              <a:rPr lang="en-US" b="1" dirty="0"/>
              <a:t>Face Recognition Authentication</a:t>
            </a:r>
            <a:r>
              <a:rPr lang="en-US" dirty="0"/>
              <a:t> for secure access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852BC9-98B9-4877-2DEA-0FE90F9A8C9A}"/>
              </a:ext>
            </a:extLst>
          </p:cNvPr>
          <p:cNvSpPr txBox="1"/>
          <p:nvPr/>
        </p:nvSpPr>
        <p:spPr>
          <a:xfrm>
            <a:off x="434340" y="1569838"/>
            <a:ext cx="563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Designed a </a:t>
            </a:r>
            <a:r>
              <a:rPr lang="en-US" b="1" dirty="0"/>
              <a:t>secure database</a:t>
            </a:r>
            <a:r>
              <a:rPr lang="en-US" dirty="0"/>
              <a:t> to store user and authentication data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C66984-0084-F71A-DB6B-33D29938C7A4}"/>
              </a:ext>
            </a:extLst>
          </p:cNvPr>
          <p:cNvSpPr txBox="1"/>
          <p:nvPr/>
        </p:nvSpPr>
        <p:spPr>
          <a:xfrm>
            <a:off x="434340" y="2093058"/>
            <a:ext cx="563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Successfully connected with </a:t>
            </a:r>
            <a:r>
              <a:rPr lang="en-US" b="1" dirty="0"/>
              <a:t>Gmail API</a:t>
            </a:r>
            <a:r>
              <a:rPr lang="en-US" dirty="0"/>
              <a:t> for sending &amp; reading emails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2355FF-601A-C0AC-AE9D-448A07BB3DA1}"/>
              </a:ext>
            </a:extLst>
          </p:cNvPr>
          <p:cNvSpPr txBox="1"/>
          <p:nvPr/>
        </p:nvSpPr>
        <p:spPr>
          <a:xfrm>
            <a:off x="434340" y="2616278"/>
            <a:ext cx="563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Implemented </a:t>
            </a:r>
            <a:r>
              <a:rPr lang="en-US" b="1" dirty="0"/>
              <a:t>Speech-to-Text (STT)</a:t>
            </a:r>
            <a:r>
              <a:rPr lang="en-US" dirty="0"/>
              <a:t> for voice-based email composing</a:t>
            </a:r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D3E9D1-1C87-C6D7-038E-F361900DC69A}"/>
              </a:ext>
            </a:extLst>
          </p:cNvPr>
          <p:cNvSpPr txBox="1"/>
          <p:nvPr/>
        </p:nvSpPr>
        <p:spPr>
          <a:xfrm>
            <a:off x="434340" y="3139498"/>
            <a:ext cx="5638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Integrated </a:t>
            </a:r>
            <a:r>
              <a:rPr lang="en-US" b="1" dirty="0"/>
              <a:t>Text-to-Speech (TTS)</a:t>
            </a:r>
            <a:r>
              <a:rPr lang="en-US" dirty="0"/>
              <a:t> to read emails aloud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11145A3-E4E1-544D-3455-CBA2EE750FCC}"/>
              </a:ext>
            </a:extLst>
          </p:cNvPr>
          <p:cNvSpPr txBox="1"/>
          <p:nvPr/>
        </p:nvSpPr>
        <p:spPr>
          <a:xfrm>
            <a:off x="434340" y="3508829"/>
            <a:ext cx="5638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Improved </a:t>
            </a:r>
            <a:r>
              <a:rPr lang="en-US" b="1" dirty="0"/>
              <a:t>accessibility for visually &amp; physically impaired users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479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title" idx="2"/>
          </p:nvPr>
        </p:nvSpPr>
        <p:spPr>
          <a:xfrm>
            <a:off x="720000" y="14808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0" name="Google Shape;270;p31"/>
          <p:cNvSpPr txBox="1">
            <a:spLocks noGrp="1"/>
          </p:cNvSpPr>
          <p:nvPr>
            <p:ph type="title" idx="3"/>
          </p:nvPr>
        </p:nvSpPr>
        <p:spPr>
          <a:xfrm>
            <a:off x="720000" y="29904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title" idx="4"/>
          </p:nvPr>
        </p:nvSpPr>
        <p:spPr>
          <a:xfrm>
            <a:off x="3306000" y="14808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2" name="Google Shape;272;p31"/>
          <p:cNvSpPr txBox="1">
            <a:spLocks noGrp="1"/>
          </p:cNvSpPr>
          <p:nvPr>
            <p:ph type="title" idx="5"/>
          </p:nvPr>
        </p:nvSpPr>
        <p:spPr>
          <a:xfrm>
            <a:off x="3306000" y="29904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73" name="Google Shape;273;p31"/>
          <p:cNvSpPr txBox="1">
            <a:spLocks noGrp="1"/>
          </p:cNvSpPr>
          <p:nvPr>
            <p:ph type="title" idx="6"/>
          </p:nvPr>
        </p:nvSpPr>
        <p:spPr>
          <a:xfrm>
            <a:off x="5892000" y="14808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74" name="Google Shape;274;p31"/>
          <p:cNvSpPr txBox="1">
            <a:spLocks noGrp="1"/>
          </p:cNvSpPr>
          <p:nvPr>
            <p:ph type="title" idx="7"/>
          </p:nvPr>
        </p:nvSpPr>
        <p:spPr>
          <a:xfrm>
            <a:off x="5892000" y="29904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75" name="Google Shape;275;p31"/>
          <p:cNvSpPr txBox="1">
            <a:spLocks noGrp="1"/>
          </p:cNvSpPr>
          <p:nvPr>
            <p:ph type="subTitle" idx="1"/>
          </p:nvPr>
        </p:nvSpPr>
        <p:spPr>
          <a:xfrm>
            <a:off x="720000" y="2026450"/>
            <a:ext cx="25320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Overview</a:t>
            </a:r>
            <a:endParaRPr dirty="0"/>
          </a:p>
        </p:txBody>
      </p:sp>
      <p:sp>
        <p:nvSpPr>
          <p:cNvPr id="276" name="Google Shape;276;p31"/>
          <p:cNvSpPr txBox="1">
            <a:spLocks noGrp="1"/>
          </p:cNvSpPr>
          <p:nvPr>
            <p:ph type="subTitle" idx="8"/>
          </p:nvPr>
        </p:nvSpPr>
        <p:spPr>
          <a:xfrm>
            <a:off x="3306000" y="2026450"/>
            <a:ext cx="25320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277" name="Google Shape;277;p31"/>
          <p:cNvSpPr txBox="1">
            <a:spLocks noGrp="1"/>
          </p:cNvSpPr>
          <p:nvPr>
            <p:ph type="subTitle" idx="9"/>
          </p:nvPr>
        </p:nvSpPr>
        <p:spPr>
          <a:xfrm>
            <a:off x="5892000" y="2026450"/>
            <a:ext cx="2532000" cy="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Solution</a:t>
            </a:r>
            <a:endParaRPr dirty="0"/>
          </a:p>
        </p:txBody>
      </p:sp>
      <p:sp>
        <p:nvSpPr>
          <p:cNvPr id="278" name="Google Shape;278;p31"/>
          <p:cNvSpPr txBox="1">
            <a:spLocks noGrp="1"/>
          </p:cNvSpPr>
          <p:nvPr>
            <p:ph type="subTitle" idx="13"/>
          </p:nvPr>
        </p:nvSpPr>
        <p:spPr>
          <a:xfrm>
            <a:off x="720000" y="3544900"/>
            <a:ext cx="2532000" cy="4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Technology Stage </a:t>
            </a:r>
            <a:endParaRPr dirty="0"/>
          </a:p>
        </p:txBody>
      </p:sp>
      <p:sp>
        <p:nvSpPr>
          <p:cNvPr id="279" name="Google Shape;279;p31"/>
          <p:cNvSpPr txBox="1">
            <a:spLocks noGrp="1"/>
          </p:cNvSpPr>
          <p:nvPr>
            <p:ph type="subTitle" idx="14"/>
          </p:nvPr>
        </p:nvSpPr>
        <p:spPr>
          <a:xfrm>
            <a:off x="3306000" y="3544900"/>
            <a:ext cx="2532000" cy="4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 F</a:t>
            </a:r>
            <a:r>
              <a:rPr lang="en-IN" dirty="0"/>
              <a:t>l</a:t>
            </a:r>
            <a:r>
              <a:rPr lang="en" dirty="0"/>
              <a:t>ow Diagram</a:t>
            </a:r>
            <a:endParaRPr dirty="0"/>
          </a:p>
        </p:txBody>
      </p:sp>
      <p:sp>
        <p:nvSpPr>
          <p:cNvPr id="280" name="Google Shape;280;p31"/>
          <p:cNvSpPr txBox="1">
            <a:spLocks noGrp="1"/>
          </p:cNvSpPr>
          <p:nvPr>
            <p:ph type="subTitle" idx="15"/>
          </p:nvPr>
        </p:nvSpPr>
        <p:spPr>
          <a:xfrm>
            <a:off x="5892000" y="3544900"/>
            <a:ext cx="2532000" cy="4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Streamlit UI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9788" r="27582"/>
          <a:stretch/>
        </p:blipFill>
        <p:spPr>
          <a:xfrm>
            <a:off x="5088475" y="770400"/>
            <a:ext cx="3081600" cy="3602700"/>
          </a:xfrm>
          <a:prstGeom prst="roundRect">
            <a:avLst>
              <a:gd name="adj" fmla="val 8416"/>
            </a:avLst>
          </a:prstGeom>
        </p:spPr>
      </p:pic>
      <p:sp>
        <p:nvSpPr>
          <p:cNvPr id="287" name="Google Shape;287;p32"/>
          <p:cNvSpPr txBox="1">
            <a:spLocks noGrp="1"/>
          </p:cNvSpPr>
          <p:nvPr>
            <p:ph type="subTitle" idx="1"/>
          </p:nvPr>
        </p:nvSpPr>
        <p:spPr>
          <a:xfrm>
            <a:off x="185738" y="1728531"/>
            <a:ext cx="4957761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The Voice-Based Email &amp; Messaging Assistant offers secure, hands-free email interaction. It integrates voice commands and biometric authentication for accessible email content reading.</a:t>
            </a:r>
          </a:p>
          <a:p>
            <a:r>
              <a:rPr lang="en-US" sz="1600" dirty="0"/>
              <a:t>Our vision is to enhance accessibility, security, and ease of communication for all users, making digital interaction seamless and inclusive.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C10DB-8032-3AC2-86A4-EE3BCC1F83EE}"/>
              </a:ext>
            </a:extLst>
          </p:cNvPr>
          <p:cNvSpPr txBox="1"/>
          <p:nvPr/>
        </p:nvSpPr>
        <p:spPr>
          <a:xfrm>
            <a:off x="321213" y="399782"/>
            <a:ext cx="476726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/>
              <a:t>Project Overview &amp; Vision</a:t>
            </a:r>
            <a:endParaRPr lang="en-IN" sz="3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53F0785-6E1E-7D51-838E-8638403ADC7B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720725" y="444500"/>
            <a:ext cx="7702550" cy="57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IN" sz="3600" b="1" dirty="0"/>
              <a:t>Problem Statement</a:t>
            </a:r>
            <a:br>
              <a:rPr lang="en-IN" sz="3600" b="1" dirty="0"/>
            </a:br>
            <a:endParaRPr lang="en-IN" sz="3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630146-8C6A-B026-CA63-73A9567AA1AA}"/>
              </a:ext>
            </a:extLst>
          </p:cNvPr>
          <p:cNvSpPr txBox="1"/>
          <p:nvPr/>
        </p:nvSpPr>
        <p:spPr>
          <a:xfrm>
            <a:off x="720724" y="1248727"/>
            <a:ext cx="3486943" cy="147732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1800" b="1" dirty="0"/>
              <a:t>Manual Interaction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dirty="0"/>
              <a:t>Traditional email systems demand constant manual effort, limiting usability for many.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80EA56-2709-2C14-C6C2-24E9B67280B5}"/>
              </a:ext>
            </a:extLst>
          </p:cNvPr>
          <p:cNvSpPr txBox="1"/>
          <p:nvPr/>
        </p:nvSpPr>
        <p:spPr>
          <a:xfrm>
            <a:off x="4629150" y="1248727"/>
            <a:ext cx="3796903" cy="147732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1800" b="1" dirty="0"/>
              <a:t>Accessibility Barriers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dirty="0"/>
              <a:t>Difficult for visually impaired or users with busy hands to manage emails effectively.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DD85AD-9005-2614-5474-459103BF7BB3}"/>
              </a:ext>
            </a:extLst>
          </p:cNvPr>
          <p:cNvSpPr txBox="1"/>
          <p:nvPr/>
        </p:nvSpPr>
        <p:spPr>
          <a:xfrm>
            <a:off x="720724" y="2864861"/>
            <a:ext cx="3486943" cy="147732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1800" b="1" dirty="0"/>
              <a:t>Security &amp; Convenience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dirty="0"/>
              <a:t>Password-based authentication lacks both convenience and robust security.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7220ED-559B-A0E6-91F3-9C7E279F0160}"/>
              </a:ext>
            </a:extLst>
          </p:cNvPr>
          <p:cNvSpPr txBox="1"/>
          <p:nvPr/>
        </p:nvSpPr>
        <p:spPr>
          <a:xfrm>
            <a:off x="4626372" y="2864861"/>
            <a:ext cx="3796903" cy="147732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US" sz="1800" b="1" dirty="0"/>
              <a:t>Fragmented Solutions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dirty="0"/>
              <a:t>No unified system combines voice control with secure biometric login for email.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Solution – Voice Based EMAIL</a:t>
            </a:r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602E5D-936E-2261-8ADB-365ACACAA7CE}"/>
              </a:ext>
            </a:extLst>
          </p:cNvPr>
          <p:cNvSpPr txBox="1"/>
          <p:nvPr/>
        </p:nvSpPr>
        <p:spPr>
          <a:xfrm>
            <a:off x="720000" y="1283881"/>
            <a:ext cx="761675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The proposed solution is a </a:t>
            </a:r>
            <a:r>
              <a:rPr lang="en-US" sz="1600" b="1" dirty="0"/>
              <a:t>Voice-Based Email &amp; Messaging Assistant</a:t>
            </a:r>
            <a:r>
              <a:rPr lang="en-US" sz="1600" dirty="0"/>
              <a:t> that enables users to securely access and read their email inbox using </a:t>
            </a:r>
            <a:r>
              <a:rPr lang="en-US" sz="1600" b="1" dirty="0"/>
              <a:t>voice commands</a:t>
            </a:r>
            <a:r>
              <a:rPr lang="en-US" sz="1600" dirty="0"/>
              <a:t> and </a:t>
            </a:r>
            <a:r>
              <a:rPr lang="en-US" sz="1600" b="1" dirty="0"/>
              <a:t>face-based authentication</a:t>
            </a:r>
            <a:r>
              <a:rPr lang="en-US" sz="1600" dirty="0"/>
              <a:t>, ensuring hands-free and accessible communication.</a:t>
            </a:r>
            <a:endParaRPr lang="en-IN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9B3BB3-B17F-7ABD-1352-E703686678AE}"/>
              </a:ext>
            </a:extLst>
          </p:cNvPr>
          <p:cNvSpPr txBox="1"/>
          <p:nvPr/>
        </p:nvSpPr>
        <p:spPr>
          <a:xfrm>
            <a:off x="720000" y="979323"/>
            <a:ext cx="24663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/>
              <a:t>Solution Overview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D24F4B-BAEA-5722-EF16-F45F183DE373}"/>
              </a:ext>
            </a:extLst>
          </p:cNvPr>
          <p:cNvSpPr txBox="1"/>
          <p:nvPr/>
        </p:nvSpPr>
        <p:spPr>
          <a:xfrm>
            <a:off x="720000" y="2319478"/>
            <a:ext cx="5639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Key Solution Components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98A498-32F8-F323-CE90-FFFC5D576EA7}"/>
              </a:ext>
            </a:extLst>
          </p:cNvPr>
          <p:cNvSpPr txBox="1"/>
          <p:nvPr/>
        </p:nvSpPr>
        <p:spPr>
          <a:xfrm>
            <a:off x="720000" y="2627255"/>
            <a:ext cx="573080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User Registration &amp; Login</a:t>
            </a:r>
            <a:r>
              <a:rPr lang="en-US" dirty="0"/>
              <a:t> using facial recognition for secure authentication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Voice Command Interface</a:t>
            </a:r>
            <a:r>
              <a:rPr lang="en-US" dirty="0"/>
              <a:t> to control email actions without manual input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Gmail API Integration</a:t>
            </a:r>
            <a:r>
              <a:rPr lang="en-US" dirty="0"/>
              <a:t> to fetch inbox email snippets securely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Text-to-Speech Engine</a:t>
            </a:r>
            <a:r>
              <a:rPr lang="en-US" dirty="0"/>
              <a:t> to read email snippets aloud to the user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err="1"/>
              <a:t>Streamlit</a:t>
            </a:r>
            <a:r>
              <a:rPr lang="en-US" b="1" dirty="0"/>
              <a:t>-Based Interface</a:t>
            </a:r>
            <a:r>
              <a:rPr lang="en-US" dirty="0"/>
              <a:t> for a clean and responsive user experience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/>
          <p:cNvSpPr txBox="1">
            <a:spLocks noGrp="1"/>
          </p:cNvSpPr>
          <p:nvPr>
            <p:ph type="title"/>
          </p:nvPr>
        </p:nvSpPr>
        <p:spPr>
          <a:xfrm>
            <a:off x="720000" y="11484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dirty="0"/>
              <a:t>Technology Stack</a:t>
            </a:r>
            <a:endParaRPr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80FE252-BD90-FE26-BA0A-9BDE5A48DB8A}"/>
              </a:ext>
            </a:extLst>
          </p:cNvPr>
          <p:cNvSpPr txBox="1"/>
          <p:nvPr/>
        </p:nvSpPr>
        <p:spPr>
          <a:xfrm>
            <a:off x="441393" y="709701"/>
            <a:ext cx="4130607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Frontend &amp; User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Streamlit</a:t>
            </a:r>
            <a:br>
              <a:rPr lang="en-US" dirty="0"/>
            </a:br>
            <a:r>
              <a:rPr lang="en-US" dirty="0"/>
              <a:t>Used to build an interactive and responsive web-based user interface for login, inbox display, and voice interaction.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A89CC9B-1F8E-46C5-4E2E-2DB7E5910626}"/>
              </a:ext>
            </a:extLst>
          </p:cNvPr>
          <p:cNvSpPr txBox="1"/>
          <p:nvPr/>
        </p:nvSpPr>
        <p:spPr>
          <a:xfrm>
            <a:off x="441393" y="2751851"/>
            <a:ext cx="4130607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Authentication &amp; 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Face Recognition (</a:t>
            </a:r>
            <a:r>
              <a:rPr lang="en-IN" b="1" dirty="0" err="1"/>
              <a:t>DeepFace</a:t>
            </a:r>
            <a:r>
              <a:rPr lang="en-IN" b="1" dirty="0"/>
              <a:t> – </a:t>
            </a:r>
            <a:r>
              <a:rPr lang="en-IN" b="1" dirty="0" err="1"/>
              <a:t>ArcFace</a:t>
            </a:r>
            <a:r>
              <a:rPr lang="en-IN" b="1" dirty="0"/>
              <a:t>)</a:t>
            </a:r>
            <a:br>
              <a:rPr lang="en-IN" dirty="0"/>
            </a:br>
            <a:r>
              <a:rPr lang="en-IN" dirty="0"/>
              <a:t>Ensures secure user authentication using facial verification.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SQLite Database</a:t>
            </a:r>
            <a:br>
              <a:rPr lang="en-IN" dirty="0"/>
            </a:br>
            <a:r>
              <a:rPr lang="en-IN" dirty="0"/>
              <a:t>Stores user credentials, face image references, and Gmail tokens securely.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D69673C-5E0F-70B0-02F8-CE07A1B8A740}"/>
              </a:ext>
            </a:extLst>
          </p:cNvPr>
          <p:cNvSpPr txBox="1"/>
          <p:nvPr/>
        </p:nvSpPr>
        <p:spPr>
          <a:xfrm>
            <a:off x="4737825" y="709701"/>
            <a:ext cx="396478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Voice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Speech-to-Text (Google SST)</a:t>
            </a:r>
            <a:br>
              <a:rPr lang="en-US" dirty="0"/>
            </a:br>
            <a:r>
              <a:rPr lang="en-US" dirty="0"/>
              <a:t>Converts user voice commands into text for processing.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Text-to-Speech (</a:t>
            </a:r>
            <a:r>
              <a:rPr lang="en-US" b="1" dirty="0" err="1"/>
              <a:t>gTTS</a:t>
            </a:r>
            <a:r>
              <a:rPr lang="en-US" b="1" dirty="0"/>
              <a:t>)</a:t>
            </a:r>
            <a:br>
              <a:rPr lang="en-US" dirty="0"/>
            </a:br>
            <a:r>
              <a:rPr lang="en-US" dirty="0"/>
              <a:t>Converts email snippets into spoken audio for hands-free interaction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E392E35-CE8B-3CA2-5E76-AFBCC9BEE9C5}"/>
              </a:ext>
            </a:extLst>
          </p:cNvPr>
          <p:cNvSpPr txBox="1"/>
          <p:nvPr/>
        </p:nvSpPr>
        <p:spPr>
          <a:xfrm>
            <a:off x="4737825" y="2441869"/>
            <a:ext cx="396478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Email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Gmail API</a:t>
            </a:r>
            <a:br>
              <a:rPr lang="en-US" dirty="0"/>
            </a:br>
            <a:r>
              <a:rPr lang="en-US" dirty="0"/>
              <a:t>Fetches email inbox metadata and snippets securely.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Google OAuth 2.0</a:t>
            </a:r>
            <a:br>
              <a:rPr lang="en-US" dirty="0"/>
            </a:br>
            <a:r>
              <a:rPr lang="en-US" dirty="0"/>
              <a:t>Provides secure authorization for accessing Gmail services.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DBE8070-4499-7D11-9FBB-7014F2B48CC6}"/>
              </a:ext>
            </a:extLst>
          </p:cNvPr>
          <p:cNvSpPr txBox="1"/>
          <p:nvPr/>
        </p:nvSpPr>
        <p:spPr>
          <a:xfrm>
            <a:off x="441393" y="1797744"/>
            <a:ext cx="413060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Backend &amp; Core Logic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Python</a:t>
            </a:r>
            <a:br>
              <a:rPr lang="en-US" dirty="0"/>
            </a:br>
            <a:r>
              <a:rPr lang="en-US" dirty="0"/>
              <a:t>Handles application logic, API integration, voice processing, and system workflows.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Shape 2">
            <a:extLst>
              <a:ext uri="{FF2B5EF4-FFF2-40B4-BE49-F238E27FC236}">
                <a16:creationId xmlns:a16="http://schemas.microsoft.com/office/drawing/2014/main" id="{A9DD0822-5A9E-E973-8DE1-FA5AA9C9E75B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xfrm>
            <a:off x="370681" y="408781"/>
            <a:ext cx="7702550" cy="573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3600" dirty="0"/>
              <a:t>Register Page Work Flow Diagram  </a:t>
            </a:r>
            <a:br>
              <a:rPr lang="en-IN" sz="3600" dirty="0"/>
            </a:br>
            <a:br>
              <a:rPr lang="en-IN" sz="3600" b="1" dirty="0"/>
            </a:br>
            <a:endParaRPr lang="en-IN" sz="36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E3CCE3B-D93F-167B-4720-874F08B16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12" y="1100138"/>
            <a:ext cx="2986088" cy="363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396912"/>
      </p:ext>
    </p:extLst>
  </p:cSld>
  <p:clrMapOvr>
    <a:masterClrMapping/>
  </p:clrMapOvr>
</p:sld>
</file>

<file path=ppt/theme/theme1.xml><?xml version="1.0" encoding="utf-8"?>
<a:theme xmlns:a="http://schemas.openxmlformats.org/drawingml/2006/main" name="Data Migration Project Proposal by Slidesgo">
  <a:themeElements>
    <a:clrScheme name="Simple Light">
      <a:dk1>
        <a:srgbClr val="241160"/>
      </a:dk1>
      <a:lt1>
        <a:srgbClr val="FFFFFF"/>
      </a:lt1>
      <a:dk2>
        <a:srgbClr val="E2E4FC"/>
      </a:dk2>
      <a:lt2>
        <a:srgbClr val="8861F1"/>
      </a:lt2>
      <a:accent1>
        <a:srgbClr val="545EEA"/>
      </a:accent1>
      <a:accent2>
        <a:srgbClr val="0B9CDC"/>
      </a:accent2>
      <a:accent3>
        <a:srgbClr val="01CFE6"/>
      </a:accent3>
      <a:accent4>
        <a:srgbClr val="FFFFFF"/>
      </a:accent4>
      <a:accent5>
        <a:srgbClr val="FFFFFF"/>
      </a:accent5>
      <a:accent6>
        <a:srgbClr val="FFFFFF"/>
      </a:accent6>
      <a:hlink>
        <a:srgbClr val="24116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553</Words>
  <Application>Microsoft Office PowerPoint</Application>
  <PresentationFormat>On-screen Show (16:9)</PresentationFormat>
  <Paragraphs>80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Times New Roman</vt:lpstr>
      <vt:lpstr>Cairo</vt:lpstr>
      <vt:lpstr>Arial</vt:lpstr>
      <vt:lpstr>Space Grotesk Medium</vt:lpstr>
      <vt:lpstr>Raleway</vt:lpstr>
      <vt:lpstr>Nunito Light</vt:lpstr>
      <vt:lpstr>Wingdings</vt:lpstr>
      <vt:lpstr>Open Sans</vt:lpstr>
      <vt:lpstr>Space Grotesk</vt:lpstr>
      <vt:lpstr>Anaheim</vt:lpstr>
      <vt:lpstr>Data Migration Project Proposal by Slidesgo</vt:lpstr>
      <vt:lpstr>Voice-Based Email &amp; Messaging Assistant – Hands-Free Communication for All</vt:lpstr>
      <vt:lpstr>PowerPoint Presentation</vt:lpstr>
      <vt:lpstr>PowerPoint Presentation</vt:lpstr>
      <vt:lpstr>Table of contents</vt:lpstr>
      <vt:lpstr>PowerPoint Presentation</vt:lpstr>
      <vt:lpstr>Problem Statement </vt:lpstr>
      <vt:lpstr>The Solution – Voice Based EMAIL</vt:lpstr>
      <vt:lpstr>Technology Stack</vt:lpstr>
      <vt:lpstr>Register Page Work Flow Diagram    </vt:lpstr>
      <vt:lpstr>Login Page Work Flow Diagram    </vt:lpstr>
      <vt:lpstr>System Work Flow Diagram    </vt:lpstr>
      <vt:lpstr> Register Streamlit UI</vt:lpstr>
      <vt:lpstr>Login Streamlit UI   </vt:lpstr>
      <vt:lpstr>Inbox Streamlit UI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Shashank Gupta</dc:creator>
  <cp:lastModifiedBy>Shashank Gupta</cp:lastModifiedBy>
  <cp:revision>3</cp:revision>
  <dcterms:modified xsi:type="dcterms:W3CDTF">2026-01-14T18:54:27Z</dcterms:modified>
</cp:coreProperties>
</file>